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8"/>
  </p:notesMasterIdLst>
  <p:sldIdLst>
    <p:sldId id="256" r:id="rId2"/>
    <p:sldId id="276" r:id="rId3"/>
    <p:sldId id="258" r:id="rId4"/>
    <p:sldId id="257" r:id="rId5"/>
    <p:sldId id="263" r:id="rId6"/>
    <p:sldId id="260" r:id="rId7"/>
    <p:sldId id="275" r:id="rId8"/>
    <p:sldId id="268" r:id="rId9"/>
    <p:sldId id="277" r:id="rId10"/>
    <p:sldId id="274" r:id="rId11"/>
    <p:sldId id="265" r:id="rId12"/>
    <p:sldId id="273" r:id="rId13"/>
    <p:sldId id="270" r:id="rId14"/>
    <p:sldId id="281" r:id="rId15"/>
    <p:sldId id="278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9" autoAdjust="0"/>
    <p:restoredTop sz="94660"/>
  </p:normalViewPr>
  <p:slideViewPr>
    <p:cSldViewPr>
      <p:cViewPr varScale="1">
        <p:scale>
          <a:sx n="84" d="100"/>
          <a:sy n="84" d="100"/>
        </p:scale>
        <p:origin x="145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FA67D-2E06-4D01-B2A8-0D6F2916724F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48502-370B-4A1F-BFA9-9831B203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48502-370B-4A1F-BFA9-9831B2039DE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5E7CE9A-0E94-4E10-A5A1-7D05DE8F1174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9FFBB3-FBB0-4AF8-9B9A-FD048932C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CE9A-0E94-4E10-A5A1-7D05DE8F1174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FBB3-FBB0-4AF8-9B9A-FD048932C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5E7CE9A-0E94-4E10-A5A1-7D05DE8F1174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39FFBB3-FBB0-4AF8-9B9A-FD048932C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CE9A-0E94-4E10-A5A1-7D05DE8F1174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9FFBB3-FBB0-4AF8-9B9A-FD048932C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CE9A-0E94-4E10-A5A1-7D05DE8F1174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39FFBB3-FBB0-4AF8-9B9A-FD048932C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E7CE9A-0E94-4E10-A5A1-7D05DE8F1174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39FFBB3-FBB0-4AF8-9B9A-FD048932C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E7CE9A-0E94-4E10-A5A1-7D05DE8F1174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39FFBB3-FBB0-4AF8-9B9A-FD048932C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CE9A-0E94-4E10-A5A1-7D05DE8F1174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9FFBB3-FBB0-4AF8-9B9A-FD048932C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CE9A-0E94-4E10-A5A1-7D05DE8F1174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9FFBB3-FBB0-4AF8-9B9A-FD048932C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CE9A-0E94-4E10-A5A1-7D05DE8F1174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9FFBB3-FBB0-4AF8-9B9A-FD048932C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5E7CE9A-0E94-4E10-A5A1-7D05DE8F1174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39FFBB3-FBB0-4AF8-9B9A-FD048932C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E7CE9A-0E94-4E10-A5A1-7D05DE8F1174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9FFBB3-FBB0-4AF8-9B9A-FD048932C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9114" y="1571612"/>
            <a:ext cx="8339166" cy="4071966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аспекты составления рабочей программы общеобразовательной дисциплины «история», реализуемой на базе основного общего образования с учетом профессиональной направленности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929330"/>
            <a:ext cx="5357850" cy="87794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Преподаватель общественных дисциплин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057816" y="6138654"/>
            <a:ext cx="2042642" cy="49054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И.В.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Песчанная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06" y="-42085"/>
            <a:ext cx="1292068" cy="125650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214414" y="-24"/>
            <a:ext cx="7858116" cy="135732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Государственное бюджетное профессиональное образовательное учреждение </a:t>
            </a:r>
            <a:r>
              <a:rPr lang="ru-RU" sz="2000" b="1" dirty="0">
                <a:solidFill>
                  <a:schemeClr val="bg1"/>
                </a:solidFill>
              </a:rPr>
              <a:t>Ростовской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2000" b="1" dirty="0">
                <a:solidFill>
                  <a:schemeClr val="bg1"/>
                </a:solidFill>
              </a:rPr>
              <a:t>Новочеркасский колледж промышленных технологий и управления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071678"/>
            <a:ext cx="8858280" cy="30003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Изучение исторического содержания реализуется с помощью различных форм организации занятий, включающих виды аудиторной работы, в том числе с элементами практической и проектно-исследовательской деятельности. </a:t>
            </a:r>
          </a:p>
          <a:p>
            <a:pPr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Преимущественно занятия проводятся в виде: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Лекция-презентация (визуализация учебного материала)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Проблемно-поисковое задание (исторические карты, сравнительные таблицы)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Практическое занятие (повторение и закрепление изученного материала)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Тестирование (контроль знаний)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270857"/>
            <a:ext cx="8715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Реализуются модели обучения в совокупности теоретического и практического материала учебного занятия с учётом </a:t>
            </a:r>
            <a:r>
              <a:rPr lang="ru-RU" sz="2000" b="1" u="sng" dirty="0">
                <a:latin typeface="Arial" pitchFamily="34" charset="0"/>
                <a:cs typeface="Arial" pitchFamily="34" charset="0"/>
              </a:rPr>
              <a:t>профессионально актуальной исторической информации,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885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моделей обучения с применением фонда оценочных средств (ФОС)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29684" cy="1000132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междисциплинарных связей в рамках фонда оценочных средств (ФОС)</a:t>
            </a:r>
            <a:endParaRPr lang="ru-RU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5635" t="29297" r="20166" b="13086"/>
          <a:stretch>
            <a:fillRect/>
          </a:stretch>
        </p:blipFill>
        <p:spPr bwMode="auto">
          <a:xfrm>
            <a:off x="1676380" y="2390076"/>
            <a:ext cx="5810290" cy="439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1500174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междисциплинарных связей в рамках </a:t>
            </a:r>
            <a:r>
              <a:rPr lang="ru-RU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общепрофессионального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цикла и профессиональных модулей (МДК) достигается  через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актуализацию учебной информации в рамках профессиональной направленности:</a:t>
            </a: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 l="24365" t="25708" r="9717" b="13867"/>
          <a:stretch>
            <a:fillRect/>
          </a:stretch>
        </p:blipFill>
        <p:spPr bwMode="auto">
          <a:xfrm>
            <a:off x="71406" y="2643182"/>
            <a:ext cx="45720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23996" t="27631" r="8447" b="13086"/>
          <a:stretch>
            <a:fillRect/>
          </a:stretch>
        </p:blipFill>
        <p:spPr bwMode="auto">
          <a:xfrm>
            <a:off x="4611119" y="3629246"/>
            <a:ext cx="4461475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 l="23633" t="19726" r="8984" b="13867"/>
          <a:stretch>
            <a:fillRect/>
          </a:stretch>
        </p:blipFill>
        <p:spPr bwMode="auto">
          <a:xfrm>
            <a:off x="3343485" y="100648"/>
            <a:ext cx="4606550" cy="352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 l="24365" t="19726" r="42676" b="41211"/>
          <a:stretch>
            <a:fillRect/>
          </a:stretch>
        </p:blipFill>
        <p:spPr bwMode="auto">
          <a:xfrm>
            <a:off x="28136" y="99822"/>
            <a:ext cx="3343486" cy="29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0950"/>
            <a:ext cx="8153400" cy="6477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программы в рамках ФОС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841833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Профессионально ориентированное содержание рабочей программы «История»/ «Россия в мире» реализуется </a:t>
            </a: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 применением фонда оценочных средств (ФОС) 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 опирается на: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4" y="2841965"/>
            <a:ext cx="857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рассмотрение социальных и политических институтов в прошлом и настоящее время, материальных условий и моральных ценностей, идейных основ и их роли в развитии общества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792684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изучение форм взаимодействия различных социальных объединений – классовых, этнических, демографических, миграционных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52" y="4467232"/>
            <a:ext cx="8715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акцентирование внимания на эволюцию человеческого мастерства и средств, воздействующих на природу и общество, основных достижениях в мышлении, науке и искусстве, влиянии власти и религии на развитие общества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715016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использование сравнения наиболее важных социальных процессов и явлений (реформ, революций, форм зависимости, раздробленности и централизации, войн и социальных конфликтов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25635" t="26367" r="19433" b="10156"/>
          <a:stretch>
            <a:fillRect/>
          </a:stretch>
        </p:blipFill>
        <p:spPr bwMode="auto">
          <a:xfrm>
            <a:off x="1500166" y="1571612"/>
            <a:ext cx="6143636" cy="518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программы в рамках ФОС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Россия – моя история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002" t="14648" r="28074" b="10156"/>
          <a:stretch>
            <a:fillRect/>
          </a:stretch>
        </p:blipFill>
        <p:spPr bwMode="auto">
          <a:xfrm>
            <a:off x="71406" y="1643050"/>
            <a:ext cx="440018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2394" t="16601" r="33565" b="28711"/>
          <a:stretch>
            <a:fillRect/>
          </a:stretch>
        </p:blipFill>
        <p:spPr bwMode="auto">
          <a:xfrm>
            <a:off x="4357685" y="1824195"/>
            <a:ext cx="4714909" cy="44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62" y="33314"/>
            <a:ext cx="8191528" cy="12001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Элективный курс – формирование представлений об истории России, </a:t>
            </a:r>
            <a:b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истории Отечества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5974" t="14648" r="21486" b="6250"/>
          <a:stretch>
            <a:fillRect/>
          </a:stretch>
        </p:blipFill>
        <p:spPr bwMode="auto">
          <a:xfrm>
            <a:off x="714348" y="1502295"/>
            <a:ext cx="7858180" cy="528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Нормативные основания для разработки рабочей программы «История»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85720" y="2010592"/>
            <a:ext cx="8572560" cy="430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Рабочая программа по дисциплине ОУД.04 История разработана на основе: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365F9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Приказа Минобрнауки России от 17.05.2012 N 413 (ред. от 11.12.2020) «Об утверждении федерального государственного образовательного стандарта среднего общего образования» (Зарегистрировано в Минюсте России 07.06.2012 N 24480);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Федеральный государственный образовательный стандарт среднего профессионального образования (ФГОС СПО) для специальности 36.02.01 Ветеринария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Методических рекомендаций по реализации среднего общего образования  в пределах освоения образовательной программы среднего профессионального образования на базе основного общего образования (утв. Министерством просвещения РФ 14 апреля 2021 г.);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 Примерной рабочей программы общеобразовательной учебной дисциплины «История»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Общая характеристика основ разработки рабочей программы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90" y="1934729"/>
            <a:ext cx="842965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базовом уровне дисциплина «История» включает учебные курсы по всеобщей (Новейшей) истории и отечественной истории периода 1914–2020 гг. — («История России»):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Россия в годы первой мировой войны и Великой Российской революции (1914-1922). Первая мировая война и послевоенный кризис.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СССР в 1920-1930-е гг. </a:t>
            </a:r>
            <a:r>
              <a:rPr lang="ru-RU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Межвоенный</a:t>
            </a: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период (1918-1939гг.)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Вторая мировая война: причины, состав участников, основные этапы и события, итоги. Великая Отечественная война 1941-1945гг.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СССР в 1945-1991 гг. Послевоенный мир.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Российская Федерация в 1991-2020гг.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Современный мир в условиях глобализации.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Общая характеристика содержания рабочей программы ОУД.04 История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42876" y="2000240"/>
            <a:ext cx="8858280" cy="45720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indent="-320040" algn="just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		Содержание ОУД в пределах освоения ОП СПО с учетом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профессиональной направленности 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естественно-научного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профиля реализуется</a:t>
            </a:r>
            <a:r>
              <a:rPr kumimoji="0" lang="ru-RU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с учётом самостоятельности, цельности исторического знания. В виду того, что </a:t>
            </a:r>
            <a:r>
              <a:rPr kumimoji="0" lang="ru-RU" sz="2200" b="1" i="0" u="sng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</a:t>
            </a:r>
            <a:r>
              <a:rPr lang="ru-RU" sz="2200" b="1" u="sng" dirty="0" err="1">
                <a:latin typeface="Arial" pitchFamily="34" charset="0"/>
                <a:cs typeface="Arial" pitchFamily="34" charset="0"/>
              </a:rPr>
              <a:t>рофессионально</a:t>
            </a:r>
            <a:r>
              <a:rPr lang="ru-RU" sz="2200" b="1" u="sng" dirty="0">
                <a:latin typeface="Arial" pitchFamily="34" charset="0"/>
                <a:cs typeface="Arial" pitchFamily="34" charset="0"/>
              </a:rPr>
              <a:t> актуальная историческая информация интегрирована в учебные занятия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делается акцент на специфических</a:t>
            </a:r>
            <a:r>
              <a:rPr kumimoji="0" lang="ru-RU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подходах к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изучении таких сфер общественных отношений</a:t>
            </a:r>
            <a:r>
              <a:rPr kumimoji="0" lang="ru-RU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как:</a:t>
            </a:r>
          </a:p>
          <a:p>
            <a:pPr marL="320040" indent="-320040">
              <a:spcBef>
                <a:spcPts val="700"/>
              </a:spcBef>
              <a:buSzPct val="60000"/>
              <a:buFont typeface="Arial" pitchFamily="34" charset="0"/>
              <a:buChar char="•"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«История развития естественных наук: химия, медицина, биотехнологии, генетика, информационные технологии»</a:t>
            </a:r>
          </a:p>
          <a:p>
            <a:pPr marL="320040" indent="-320040">
              <a:spcBef>
                <a:spcPts val="700"/>
              </a:spcBef>
              <a:buSzPct val="60000"/>
              <a:buFont typeface="Arial" pitchFamily="34" charset="0"/>
              <a:buChar char="•"/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 «Достижения отечественной и зарубежной науки»  </a:t>
            </a:r>
          </a:p>
          <a:p>
            <a:pPr marL="320040" indent="-320040">
              <a:spcBef>
                <a:spcPts val="700"/>
              </a:spcBef>
              <a:buSzPct val="60000"/>
              <a:buFont typeface="Arial" pitchFamily="34" charset="0"/>
              <a:buChar char="•"/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«Жизнь и профессиональная деятельность выдающихся отечественных и зарубежных ученых».</a:t>
            </a:r>
          </a:p>
          <a:p>
            <a:pPr marL="320040" lvl="0" indent="-320040">
              <a:spcBef>
                <a:spcPts val="700"/>
              </a:spcBef>
              <a:buSzPct val="60000"/>
              <a:buFont typeface="Arial" pitchFamily="34" charset="0"/>
              <a:buChar char="•"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20040" lvl="0" indent="-320040">
              <a:spcBef>
                <a:spcPts val="700"/>
              </a:spcBef>
              <a:buSzPct val="60000"/>
              <a:buFont typeface="Arial" pitchFamily="34" charset="0"/>
              <a:buChar char="•"/>
              <a:defRPr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320040" lvl="0" indent="-320040">
              <a:spcBef>
                <a:spcPts val="700"/>
              </a:spcBef>
              <a:buSzPct val="60000"/>
              <a:buFont typeface="Arial" pitchFamily="34" charset="0"/>
              <a:buChar char="•"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«Производственная, инженерная и информационная сферы деятельности», </a:t>
            </a:r>
          </a:p>
          <a:p>
            <a:pPr marL="320040" lvl="0" indent="-320040">
              <a:spcBef>
                <a:spcPts val="700"/>
              </a:spcBef>
              <a:buSzPct val="60000"/>
              <a:buFont typeface="Arial" pitchFamily="34" charset="0"/>
              <a:buChar char="•"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«История результатов научно-технического прогресса»,</a:t>
            </a:r>
          </a:p>
          <a:p>
            <a:pPr marL="320040" lvl="0" indent="-320040">
              <a:spcBef>
                <a:spcPts val="700"/>
              </a:spcBef>
              <a:buSzPct val="60000"/>
              <a:buFont typeface="Arial" pitchFamily="34" charset="0"/>
              <a:buChar char="•"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«Достижения промышленности, инженерии, механики».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53400" cy="8572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Синхронизация образовательных результатов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06" y="1428736"/>
            <a:ext cx="8858280" cy="5357826"/>
          </a:xfrm>
        </p:spPr>
        <p:txBody>
          <a:bodyPr>
            <a:noAutofit/>
          </a:bodyPr>
          <a:lstStyle/>
          <a:p>
            <a:pPr algn="just">
              <a:buNone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Синхронизация образовательных результатов проявляется на основе интеграции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системно-деятельностного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компетентностного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подходов, и обеспечивает единство процессов воспитания, развития и обучения в период освоения ООП СПО. Особое значение дисциплина История/Россия в мире имеет при формировании и развитии общих компетенций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– 	ОК 1 – 11.  </a:t>
            </a:r>
          </a:p>
          <a:p>
            <a:pPr algn="just">
              <a:buNone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рамках синхронизации образовательных результатов из  ФГОС СПО по специальности 43.02.15 Поварское и кондитерское дело (технологический профиль) были выбраны –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общие компетенции  ОК 1 – 6.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Из ФГОС СОО в рамках программы учебной дисциплины взяты 	личностные (ЛР),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(МР) и предметные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ПРб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	результаты: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 		- ЛР 1, 2, 4, 5, 8, 13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		- МР 1, 2, 3, 4, 7, 9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 		- </a:t>
            </a:r>
            <a:r>
              <a:rPr lang="ru-RU" altLang="ru-RU" sz="2000" b="1" dirty="0" err="1">
                <a:latin typeface="Arial" pitchFamily="34" charset="0"/>
                <a:cs typeface="Arial" pitchFamily="34" charset="0"/>
              </a:rPr>
              <a:t>ПРб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 1, 2, 3, 4, 5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рабочей программы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43.02.15 Поварское и кондитерское дело  </a:t>
            </a:r>
            <a:endParaRPr lang="ru-RU" sz="2200" dirty="0"/>
          </a:p>
        </p:txBody>
      </p:sp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95250" y="1509700"/>
            <a:ext cx="8643966" cy="1357322"/>
          </a:xfrm>
        </p:spPr>
        <p:txBody>
          <a:bodyPr>
            <a:noAutofit/>
          </a:bodyPr>
          <a:lstStyle/>
          <a:p>
            <a:pPr algn="just">
              <a:buNone/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Для успешной реализации проблем повышения эффективности образовательного процесса в содержании учебного материала рабочей программы предусмотрены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специализированные темы профессионально-ориентированного содержания: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13916" t="30000" r="13574" b="22500"/>
          <a:stretch>
            <a:fillRect/>
          </a:stretch>
        </p:blipFill>
        <p:spPr bwMode="auto">
          <a:xfrm>
            <a:off x="24407" y="2899185"/>
            <a:ext cx="9119593" cy="36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WhatsApp Image 2022-09-27 at 00.52.01 (1).jpeg"/>
          <p:cNvPicPr>
            <a:picLocks noChangeAspect="1"/>
          </p:cNvPicPr>
          <p:nvPr/>
        </p:nvPicPr>
        <p:blipFill>
          <a:blip r:embed="rId2" cstate="print"/>
          <a:srcRect t="13541" b="6250"/>
          <a:stretch>
            <a:fillRect/>
          </a:stretch>
        </p:blipFill>
        <p:spPr>
          <a:xfrm>
            <a:off x="71438" y="1056680"/>
            <a:ext cx="3214678" cy="5729906"/>
          </a:xfrm>
          <a:prstGeom prst="rect">
            <a:avLst/>
          </a:prstGeom>
        </p:spPr>
      </p:pic>
      <p:pic>
        <p:nvPicPr>
          <p:cNvPr id="4" name="Рисунок 3" descr="WhatsApp Image 2022-09-27 at 00.52.01.jpeg"/>
          <p:cNvPicPr>
            <a:picLocks noChangeAspect="1"/>
          </p:cNvPicPr>
          <p:nvPr/>
        </p:nvPicPr>
        <p:blipFill>
          <a:blip r:embed="rId3" cstate="print"/>
          <a:srcRect t="4166" b="33285"/>
          <a:stretch>
            <a:fillRect/>
          </a:stretch>
        </p:blipFill>
        <p:spPr>
          <a:xfrm>
            <a:off x="3071802" y="71414"/>
            <a:ext cx="3117964" cy="4500594"/>
          </a:xfrm>
          <a:prstGeom prst="rect">
            <a:avLst/>
          </a:prstGeom>
        </p:spPr>
      </p:pic>
      <p:pic>
        <p:nvPicPr>
          <p:cNvPr id="5" name="Рисунок 4" descr="WhatsApp Image 2022-09-27 at 00.52.02.jpeg"/>
          <p:cNvPicPr>
            <a:picLocks noChangeAspect="1"/>
          </p:cNvPicPr>
          <p:nvPr/>
        </p:nvPicPr>
        <p:blipFill>
          <a:blip r:embed="rId4" cstate="print"/>
          <a:srcRect t="23958" b="6249"/>
          <a:stretch>
            <a:fillRect/>
          </a:stretch>
        </p:blipFill>
        <p:spPr>
          <a:xfrm>
            <a:off x="6072198" y="2000240"/>
            <a:ext cx="3014662" cy="4786346"/>
          </a:xfrm>
          <a:prstGeom prst="rect">
            <a:avLst/>
          </a:prstGeom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5" cstate="print"/>
          <a:srcRect l="30518" t="25390" r="16992" b="19922"/>
          <a:stretch>
            <a:fillRect/>
          </a:stretch>
        </p:blipFill>
        <p:spPr bwMode="auto">
          <a:xfrm>
            <a:off x="3071802" y="4385171"/>
            <a:ext cx="3071834" cy="240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28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Преемственность образовательных результатов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314" y="1698390"/>
            <a:ext cx="8858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	Предметные результаты ОД достигаются с помощью линейного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подхода к изучению истории, при котором обеспечивается формирование целостного представления о непрерывном развитии исторического процесса. </a:t>
            </a:r>
          </a:p>
          <a:p>
            <a:pPr>
              <a:buNone/>
              <a:defRPr/>
            </a:pP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	Преемственность предметных результатов ОД по отношению к содержанию истории в рамках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основного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общего образования реализуется с учётом </a:t>
            </a:r>
            <a:r>
              <a:rPr lang="ru-RU" sz="2000" b="1" u="sng" dirty="0">
                <a:latin typeface="Arial" pitchFamily="34" charset="0"/>
                <a:cs typeface="Arial" pitchFamily="34" charset="0"/>
              </a:rPr>
              <a:t>специфики подходов к изучению ист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ории. , в частности, используется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системообразующий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принцип материально-пространственной среды.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его основе изучаются природно-материальные факторы исторического развития. Так, например, формируются представления о ландшафтной среде, природных богатствах, демографических ресурсах, биологических факторах и социальной мобильности (питании, болезнях, эпидемиях, стихийных бедствиях и войнах). Здесь делаются акценты на историю создания материалов и механизмов, занятия людей и уровень производства, технологии и тенденции развития отраслей хозяйства.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1689" t="22656" r="5322" b="26562"/>
          <a:stretch>
            <a:fillRect/>
          </a:stretch>
        </p:blipFill>
        <p:spPr bwMode="auto">
          <a:xfrm>
            <a:off x="43271" y="214290"/>
            <a:ext cx="486458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2226" t="21484" r="12842" b="16992"/>
          <a:stretch>
            <a:fillRect/>
          </a:stretch>
        </p:blipFill>
        <p:spPr bwMode="auto">
          <a:xfrm>
            <a:off x="4786314" y="3486150"/>
            <a:ext cx="3929090" cy="330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4902" t="21484" r="10644" b="16015"/>
          <a:stretch>
            <a:fillRect/>
          </a:stretch>
        </p:blipFill>
        <p:spPr bwMode="auto">
          <a:xfrm>
            <a:off x="71406" y="3385698"/>
            <a:ext cx="471490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25635" t="21484" r="11377" b="19922"/>
          <a:stretch>
            <a:fillRect/>
          </a:stretch>
        </p:blipFill>
        <p:spPr bwMode="auto">
          <a:xfrm>
            <a:off x="4357686" y="71414"/>
            <a:ext cx="4732767" cy="342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1054</TotalTime>
  <Words>964</Words>
  <Application>Microsoft Office PowerPoint</Application>
  <PresentationFormat>Экран (4:3)</PresentationFormat>
  <Paragraphs>60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Tw Cen MT</vt:lpstr>
      <vt:lpstr>Wingdings</vt:lpstr>
      <vt:lpstr>Wingdings 2</vt:lpstr>
      <vt:lpstr>Обычная</vt:lpstr>
      <vt:lpstr>аспекты составления рабочей программы общеобразовательной дисциплины «история», реализуемой на базе основного общего образования с учетом профессиональной направленности</vt:lpstr>
      <vt:lpstr>Нормативные основания для разработки рабочей программы «История»</vt:lpstr>
      <vt:lpstr>Общая характеристика основ разработки рабочей программы </vt:lpstr>
      <vt:lpstr>Общая характеристика содержания рабочей программы ОУД.04 История</vt:lpstr>
      <vt:lpstr>Синхронизация образовательных результатов </vt:lpstr>
      <vt:lpstr>Реализация рабочей программы 43.02.15 Поварское и кондитерское дело  </vt:lpstr>
      <vt:lpstr>Презентация PowerPoint</vt:lpstr>
      <vt:lpstr>Преемственность образовательных результатов</vt:lpstr>
      <vt:lpstr>Презентация PowerPoint</vt:lpstr>
      <vt:lpstr>Презентация PowerPoint</vt:lpstr>
      <vt:lpstr>Реализация междисциплинарных связей в рамках фонда оценочных средств (ФОС)</vt:lpstr>
      <vt:lpstr>Презентация PowerPoint</vt:lpstr>
      <vt:lpstr>Реализация программы в рамках ФОС</vt:lpstr>
      <vt:lpstr>Реализация программы в рамках ФОС</vt:lpstr>
      <vt:lpstr>Россия – моя история</vt:lpstr>
      <vt:lpstr>Элективный курс – формирование представлений об истории России,  как истории Отечества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аспекты составления рабочих программ общеобразовательной дисциплины «история»(базовый уровень), реализуемых на базе основного общего образования с учетом профессиональной направленности</dc:title>
  <dc:creator>1</dc:creator>
  <cp:lastModifiedBy>Надежда Шевченко</cp:lastModifiedBy>
  <cp:revision>116</cp:revision>
  <dcterms:created xsi:type="dcterms:W3CDTF">2022-09-26T18:32:51Z</dcterms:created>
  <dcterms:modified xsi:type="dcterms:W3CDTF">2022-10-02T17:09:57Z</dcterms:modified>
</cp:coreProperties>
</file>