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notesMasterIdLst>
    <p:notesMasterId r:id="rId15"/>
  </p:notesMasterIdLst>
  <p:sldIdLst>
    <p:sldId id="272" r:id="rId2"/>
    <p:sldId id="273" r:id="rId3"/>
    <p:sldId id="274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08AA26-424B-4504-BA2B-50C639C8CF33}" type="datetimeFigureOut">
              <a:rPr lang="ru-RU" smtClean="0"/>
              <a:pPr/>
              <a:t>29.09.2022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589FF-630A-4720-8CEB-A3D21AF0B8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7751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F9175C4-980B-4C1D-A087-8F46DE1CD60C}" type="datetimeFigureOut">
              <a:rPr lang="ru-RU" smtClean="0"/>
              <a:pPr/>
              <a:t>29.09.2022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3E87DE4-F136-4299-8396-90E479BC84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175C4-980B-4C1D-A087-8F46DE1CD60C}" type="datetimeFigureOut">
              <a:rPr lang="ru-RU" smtClean="0"/>
              <a:pPr/>
              <a:t>29.09.2022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87DE4-F136-4299-8396-90E479BC84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175C4-980B-4C1D-A087-8F46DE1CD60C}" type="datetimeFigureOut">
              <a:rPr lang="ru-RU" smtClean="0"/>
              <a:pPr/>
              <a:t>29.09.2022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87DE4-F136-4299-8396-90E479BC84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F9175C4-980B-4C1D-A087-8F46DE1CD60C}" type="datetimeFigureOut">
              <a:rPr lang="ru-RU" smtClean="0"/>
              <a:pPr/>
              <a:t>29.09.2022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3E87DE4-F136-4299-8396-90E479BC847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F9175C4-980B-4C1D-A087-8F46DE1CD60C}" type="datetimeFigureOut">
              <a:rPr lang="ru-RU" smtClean="0"/>
              <a:pPr/>
              <a:t>29.09.2022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3E87DE4-F136-4299-8396-90E479BC84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175C4-980B-4C1D-A087-8F46DE1CD60C}" type="datetimeFigureOut">
              <a:rPr lang="ru-RU" smtClean="0"/>
              <a:pPr/>
              <a:t>29.09.2022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87DE4-F136-4299-8396-90E479BC847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175C4-980B-4C1D-A087-8F46DE1CD60C}" type="datetimeFigureOut">
              <a:rPr lang="ru-RU" smtClean="0"/>
              <a:pPr/>
              <a:t>29.09.2022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87DE4-F136-4299-8396-90E479BC847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F9175C4-980B-4C1D-A087-8F46DE1CD60C}" type="datetimeFigureOut">
              <a:rPr lang="ru-RU" smtClean="0"/>
              <a:pPr/>
              <a:t>29.09.2022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3E87DE4-F136-4299-8396-90E479BC847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175C4-980B-4C1D-A087-8F46DE1CD60C}" type="datetimeFigureOut">
              <a:rPr lang="ru-RU" smtClean="0"/>
              <a:pPr/>
              <a:t>29.09.2022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87DE4-F136-4299-8396-90E479BC84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F9175C4-980B-4C1D-A087-8F46DE1CD60C}" type="datetimeFigureOut">
              <a:rPr lang="ru-RU" smtClean="0"/>
              <a:pPr/>
              <a:t>29.09.2022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3E87DE4-F136-4299-8396-90E479BC847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F9175C4-980B-4C1D-A087-8F46DE1CD60C}" type="datetimeFigureOut">
              <a:rPr lang="ru-RU" smtClean="0"/>
              <a:pPr/>
              <a:t>29.09.2022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3E87DE4-F136-4299-8396-90E479BC847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F9175C4-980B-4C1D-A087-8F46DE1CD60C}" type="datetimeFigureOut">
              <a:rPr lang="ru-RU" smtClean="0"/>
              <a:pPr/>
              <a:t>29.09.2022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3E87DE4-F136-4299-8396-90E479BC847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1700808"/>
            <a:ext cx="6172200" cy="1894362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Методики преподавания 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общеобразовательных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дисциплин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5517232"/>
            <a:ext cx="6172200" cy="857690"/>
          </a:xfrm>
        </p:spPr>
        <p:txBody>
          <a:bodyPr/>
          <a:lstStyle/>
          <a:p>
            <a:pPr algn="ctr"/>
            <a:r>
              <a:rPr lang="ru-RU" dirty="0"/>
              <a:t>Методист </a:t>
            </a:r>
            <a:r>
              <a:rPr lang="ru-RU" dirty="0" err="1"/>
              <a:t>НКПТиУ</a:t>
            </a:r>
            <a:r>
              <a:rPr lang="ru-RU" dirty="0"/>
              <a:t> Богданова О.Ф.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Междисциплинарная связь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285860"/>
            <a:ext cx="8229600" cy="4911741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Русский язык</a:t>
            </a:r>
          </a:p>
          <a:p>
            <a:pPr algn="ctr">
              <a:buNone/>
            </a:pP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algn="ctr">
              <a:buNone/>
            </a:pP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    дисциплины общеобразовательного и общепрофессионального цикла, а также междисциплинарный и профессиональный цикл.</a:t>
            </a:r>
          </a:p>
        </p:txBody>
      </p:sp>
      <p:sp>
        <p:nvSpPr>
          <p:cNvPr id="15" name="Стрелка вниз 14"/>
          <p:cNvSpPr/>
          <p:nvPr/>
        </p:nvSpPr>
        <p:spPr>
          <a:xfrm>
            <a:off x="4286248" y="178592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Междисциплинарная связь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357298"/>
            <a:ext cx="8229600" cy="491174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Литература</a:t>
            </a:r>
          </a:p>
          <a:p>
            <a:pPr algn="ctr">
              <a:buNone/>
            </a:pP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algn="ctr">
              <a:buNone/>
            </a:pP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algn="ctr">
              <a:buNone/>
            </a:pPr>
            <a:endParaRPr lang="ru-RU" sz="4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дисциплины социально-гуманитарного  цикла.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3929058" y="278605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Современные подходы для реализации образовательного процесса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857364"/>
            <a:ext cx="8229600" cy="4268799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1. Системно - деятельностный подход.</a:t>
            </a:r>
          </a:p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2. Индивидуально-дифференцированный подход.</a:t>
            </a:r>
          </a:p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3. Подходы, способствующие интенсификации изучения общеобразовательной дисциплин  «Русский язык» и «Литература».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500042"/>
            <a:ext cx="7243786" cy="3429024"/>
          </a:xfrm>
        </p:spPr>
        <p:txBody>
          <a:bodyPr>
            <a:normAutofit/>
          </a:bodyPr>
          <a:lstStyle/>
          <a:p>
            <a:pPr algn="ctr"/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Спасибо за внимание!!!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AE7B833C-A837-3B31-67B4-4EE901DC4981}"/>
              </a:ext>
            </a:extLst>
          </p:cNvPr>
          <p:cNvSpPr/>
          <p:nvPr/>
        </p:nvSpPr>
        <p:spPr>
          <a:xfrm>
            <a:off x="2953432" y="764704"/>
            <a:ext cx="3052182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i="0" u="none" strike="noStrike" baseline="0" dirty="0">
                <a:solidFill>
                  <a:srgbClr val="C00000"/>
                </a:solidFill>
                <a:latin typeface="Times New Roman"/>
              </a:rPr>
              <a:t>ЦЕЛЬ</a:t>
            </a:r>
          </a:p>
          <a:p>
            <a:pPr algn="ctr"/>
            <a:r>
              <a:rPr lang="ru-RU" sz="3600" b="1" i="0" u="none" strike="noStrike" baseline="0" dirty="0">
                <a:solidFill>
                  <a:srgbClr val="C00000"/>
                </a:solidFill>
                <a:latin typeface="Times New Roman"/>
              </a:rPr>
              <a:t> МЕТОДИКИ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8BACE47A-49C7-175B-5D0E-D8F121A03E07}"/>
              </a:ext>
            </a:extLst>
          </p:cNvPr>
          <p:cNvSpPr/>
          <p:nvPr/>
        </p:nvSpPr>
        <p:spPr>
          <a:xfrm>
            <a:off x="935596" y="3645024"/>
            <a:ext cx="748883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0" u="none" strike="noStrike" baseline="0" dirty="0">
                <a:solidFill>
                  <a:srgbClr val="C00000"/>
                </a:solidFill>
                <a:latin typeface="Times New Roman"/>
              </a:rPr>
              <a:t>Повышение качества образования в системе СПО и развития профессионально-мобильной, социально-</a:t>
            </a:r>
            <a:r>
              <a:rPr lang="ru-RU" sz="2800" b="1" i="0" u="none" strike="noStrike" dirty="0">
                <a:solidFill>
                  <a:srgbClr val="C00000"/>
                </a:solidFill>
                <a:latin typeface="Times New Roman"/>
              </a:rPr>
              <a:t> </a:t>
            </a:r>
            <a:r>
              <a:rPr lang="ru-RU" sz="2800" b="1" i="0" u="none" strike="noStrike" baseline="0" dirty="0">
                <a:solidFill>
                  <a:srgbClr val="C00000"/>
                </a:solidFill>
                <a:latin typeface="Times New Roman"/>
              </a:rPr>
              <a:t>адаптивной, гражданско-активной личности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6" name="Стрелка: вниз 5">
            <a:extLst>
              <a:ext uri="{FF2B5EF4-FFF2-40B4-BE49-F238E27FC236}">
                <a16:creationId xmlns="" xmlns:a16="http://schemas.microsoft.com/office/drawing/2014/main" id="{3422010A-FD66-F695-29A9-25A9189CB3E0}"/>
              </a:ext>
            </a:extLst>
          </p:cNvPr>
          <p:cNvSpPr/>
          <p:nvPr/>
        </p:nvSpPr>
        <p:spPr>
          <a:xfrm>
            <a:off x="3959932" y="2062656"/>
            <a:ext cx="1224136" cy="15327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8388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0EF7B3BF-62E4-3B4A-FE26-565413D77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63488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ru-RU" sz="1800" dirty="0">
                <a:solidFill>
                  <a:srgbClr val="000000"/>
                </a:solidFill>
                <a:latin typeface="Times New Roman"/>
              </a:rPr>
              <a:t/>
            </a:r>
            <a:br>
              <a:rPr lang="ru-RU" sz="1800" dirty="0">
                <a:solidFill>
                  <a:srgbClr val="000000"/>
                </a:solidFill>
                <a:latin typeface="Times New Roman"/>
              </a:rPr>
            </a:br>
            <a:r>
              <a:rPr lang="ru-RU" sz="2200" b="1" dirty="0">
                <a:solidFill>
                  <a:srgbClr val="C00000"/>
                </a:solidFill>
                <a:latin typeface="Times New Roman"/>
              </a:rPr>
              <a:t>СТРУКТУРА МЕТОДИКИ ПРЕПОДАВАНИЯ ОБЩЕОБРАЗОВАТЕЛЬНЫХ ДИСЦИПЛИН</a:t>
            </a:r>
            <a:endParaRPr lang="ru-RU" sz="2200" b="1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F1CE839F-748B-E44B-C96F-43FB042991F6}"/>
              </a:ext>
            </a:extLst>
          </p:cNvPr>
          <p:cNvSpPr/>
          <p:nvPr/>
        </p:nvSpPr>
        <p:spPr>
          <a:xfrm>
            <a:off x="467544" y="1844824"/>
            <a:ext cx="8136904" cy="386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100" b="0" i="0" u="none" strike="noStrike" baseline="0" dirty="0">
              <a:solidFill>
                <a:srgbClr val="000000"/>
              </a:solidFill>
              <a:latin typeface="Times New Roman"/>
            </a:endParaRPr>
          </a:p>
          <a:p>
            <a:r>
              <a:rPr lang="ru-RU" b="0" i="0" u="none" strike="noStrike" baseline="0" dirty="0">
                <a:latin typeface="Times New Roman"/>
              </a:rPr>
              <a:t>ВВЕДЕНИЕ</a:t>
            </a:r>
          </a:p>
          <a:p>
            <a:pPr algn="just"/>
            <a:r>
              <a:rPr lang="ru-RU" b="0" i="0" u="none" strike="noStrike" baseline="0" dirty="0">
                <a:latin typeface="Times New Roman"/>
              </a:rPr>
              <a:t>РАЗДЕЛ 1. Общая характеристика общеобразовательной дисциплины</a:t>
            </a:r>
          </a:p>
          <a:p>
            <a:pPr algn="just"/>
            <a:r>
              <a:rPr lang="ru-RU" b="0" i="0" u="none" strike="noStrike" baseline="0" dirty="0">
                <a:latin typeface="Times New Roman"/>
              </a:rPr>
              <a:t>РАЗДЕЛ 2. Цели, задачи и результаты освоения общеобразовательной дисциплины</a:t>
            </a:r>
          </a:p>
          <a:p>
            <a:pPr algn="just"/>
            <a:r>
              <a:rPr lang="ru-RU" b="0" i="0" u="none" strike="noStrike" baseline="0" dirty="0">
                <a:latin typeface="Times New Roman"/>
              </a:rPr>
              <a:t>РАЗДЕЛ 3. Механизмы отбора содержания общеобразовательной дисциплины с учетом профессиональной направленности</a:t>
            </a:r>
          </a:p>
          <a:p>
            <a:pPr algn="just"/>
            <a:r>
              <a:rPr lang="ru-RU" b="0" i="0" u="none" strike="noStrike" baseline="0" dirty="0">
                <a:latin typeface="Times New Roman"/>
              </a:rPr>
              <a:t>РАЗДЕЛ 4. Контроль и оценка результатов освоения общеобразовательной дисциплины с учетом профессиональной направленности основной образовательной программы среднего профессионального образования.</a:t>
            </a:r>
          </a:p>
          <a:p>
            <a:pPr algn="just"/>
            <a:r>
              <a:rPr lang="ru-RU" b="0" i="0" u="none" strike="noStrike" baseline="0" dirty="0">
                <a:latin typeface="Times New Roman"/>
              </a:rPr>
              <a:t>РАЗДЕЛ 5. Особенности организации учебных занятий при реализации общеобразовательной дисциплины с учетом профессиональной направленности основной образовательной программы среднего профессионального образования.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3392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873752"/>
          </a:xfrm>
        </p:spPr>
        <p:txBody>
          <a:bodyPr/>
          <a:lstStyle/>
          <a:p>
            <a:pPr algn="ctr"/>
            <a:endParaRPr lang="ru-RU" dirty="0"/>
          </a:p>
          <a:p>
            <a:pPr algn="ctr">
              <a:buNone/>
            </a:pP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этап</a:t>
            </a:r>
          </a:p>
          <a:p>
            <a:pPr algn="ctr"/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Соотнесение ФГОС СОО и ФГОС СПО и синхронизация результатов.</a:t>
            </a:r>
          </a:p>
        </p:txBody>
      </p:sp>
      <p:sp>
        <p:nvSpPr>
          <p:cNvPr id="6" name="Заголовок 5">
            <a:extLst>
              <a:ext uri="{FF2B5EF4-FFF2-40B4-BE49-F238E27FC236}">
                <a16:creationId xmlns="" xmlns:a16="http://schemas.microsoft.com/office/drawing/2014/main" id="{9BC0D456-E5E0-B01F-386B-32A5C435E08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709752"/>
            <a:ext cx="74676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РАБОТЫ С МЕТОДИКОЙ ПРЕПОДАВАНИЯ ОБЩЕОБРАЗОВАТЕЛЬНЫХ ДИСЦИПЛИН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1357298"/>
            <a:ext cx="264320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ФГОС   СОО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286380" y="1357298"/>
            <a:ext cx="234316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ФГОС  СПО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4857760"/>
            <a:ext cx="778674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Синхронизация образовательных результатов (ЛР/ПР/МР – ОК,ПК)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4143372" y="1857364"/>
            <a:ext cx="10001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16200000" flipH="1">
            <a:off x="2428860" y="3000372"/>
            <a:ext cx="1714512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5400000">
            <a:off x="5072066" y="3071810"/>
            <a:ext cx="1785950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4143372" y="1857364"/>
            <a:ext cx="1000132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этап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Интеграция предметного содержания (общеобразовательные дисциплины –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дисциплины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, ПМ (МДК)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1142984"/>
            <a:ext cx="721523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Синхронизация образовательных результатов (ЛР/ПР/МР – ОК, ПК)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71538" y="3857628"/>
            <a:ext cx="7358114" cy="14435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itchFamily="18" charset="0"/>
              </a:rPr>
              <a:t>Интеграция предметного содержания (общеобразовательные дисциплины – </a:t>
            </a:r>
            <a:r>
              <a:rPr lang="ru-RU" sz="2400" b="1" dirty="0" err="1">
                <a:latin typeface="Times New Roman" panose="02020603050405020304" pitchFamily="18" charset="0"/>
                <a:cs typeface="Times New Roman" pitchFamily="18" charset="0"/>
              </a:rPr>
              <a:t>дисциплины</a:t>
            </a:r>
            <a:r>
              <a:rPr lang="ru-RU" sz="2400" b="1" dirty="0">
                <a:latin typeface="Times New Roman" panose="02020603050405020304" pitchFamily="18" charset="0"/>
                <a:cs typeface="Times New Roman" pitchFamily="18" charset="0"/>
              </a:rPr>
              <a:t>, ПМ (МДК))</a:t>
            </a:r>
          </a:p>
        </p:txBody>
      </p:sp>
      <p:sp>
        <p:nvSpPr>
          <p:cNvPr id="4" name="Стрелка: вверх-вниз 3">
            <a:extLst>
              <a:ext uri="{FF2B5EF4-FFF2-40B4-BE49-F238E27FC236}">
                <a16:creationId xmlns="" xmlns:a16="http://schemas.microsoft.com/office/drawing/2014/main" id="{F7FF084F-D84E-B79B-9591-D2122715CD54}"/>
              </a:ext>
            </a:extLst>
          </p:cNvPr>
          <p:cNvSpPr/>
          <p:nvPr/>
        </p:nvSpPr>
        <p:spPr>
          <a:xfrm>
            <a:off x="4427984" y="2287166"/>
            <a:ext cx="288032" cy="144358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этап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Механизмы реализации направлений совершенствования системы преподавания общеобразовательных дисциплин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0340" y="485748"/>
            <a:ext cx="7597874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Интеграция предметного содержания (общеобразовательные дисциплины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дисциплины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ПМ (МДК))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60340" y="2191552"/>
            <a:ext cx="7597874" cy="21386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Новые механизмы реализации: профильная профессиональная направленность; практическая подготовка, включение прикладных модулей; применение передовых технологий преподавания, в том числе, технологий дистанционного и электронного обучения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29398" y="4869160"/>
            <a:ext cx="7597874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Повышение качества через формирование образовательных результатов, отражающих профильную направленность</a:t>
            </a:r>
          </a:p>
        </p:txBody>
      </p:sp>
      <p:cxnSp>
        <p:nvCxnSpPr>
          <p:cNvPr id="7" name="Прямая со стрелкой 6"/>
          <p:cNvCxnSpPr/>
          <p:nvPr/>
        </p:nvCxnSpPr>
        <p:spPr>
          <a:xfrm rot="5400000">
            <a:off x="4572794" y="1980798"/>
            <a:ext cx="35719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>
            <a:off x="4568826" y="4598891"/>
            <a:ext cx="500066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420</TotalTime>
  <Words>299</Words>
  <Application>Microsoft Office PowerPoint</Application>
  <PresentationFormat>Экран (4:3)</PresentationFormat>
  <Paragraphs>44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Эркер</vt:lpstr>
      <vt:lpstr>Методики преподавания   общеобразовательных дисциплин</vt:lpstr>
      <vt:lpstr>Презентация PowerPoint</vt:lpstr>
      <vt:lpstr> СТРУКТУРА МЕТОДИКИ ПРЕПОДАВАНИЯ ОБЩЕОБРАЗОВАТЕЛЬНЫХ ДИСЦИПЛИН</vt:lpstr>
      <vt:lpstr>АЛГОРИТМ РАБОТЫ С МЕТОДИКОЙ ПРЕПОДАВАНИЯ ОБЩЕОБРАЗОВАТЕЛЬНЫХ ДИСЦИПЛИН </vt:lpstr>
      <vt:lpstr>Презентация PowerPoint</vt:lpstr>
      <vt:lpstr>II этап</vt:lpstr>
      <vt:lpstr>Презентация PowerPoint</vt:lpstr>
      <vt:lpstr> III этап </vt:lpstr>
      <vt:lpstr>Презентация PowerPoint</vt:lpstr>
      <vt:lpstr>Междисциплинарная связь</vt:lpstr>
      <vt:lpstr>Междисциплинарная связь</vt:lpstr>
      <vt:lpstr>Современные подходы для реализации образовательного процесса</vt:lpstr>
      <vt:lpstr>Спасибо за внимание!!!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Методист</dc:creator>
  <cp:lastModifiedBy>Сотрудник</cp:lastModifiedBy>
  <cp:revision>45</cp:revision>
  <dcterms:created xsi:type="dcterms:W3CDTF">2022-09-23T06:49:36Z</dcterms:created>
  <dcterms:modified xsi:type="dcterms:W3CDTF">2022-09-29T13:17:24Z</dcterms:modified>
</cp:coreProperties>
</file>